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imvqWn8S/y6Czk/qOp/PJBT1ku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6767182-8564-4A7B-A283-53F41174F028}">
  <a:tblStyle styleId="{D6767182-8564-4A7B-A283-53F41174F02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customschemas.google.com/relationships/presentationmetadata" Target="meta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88" name="Google Shape;88;p1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21-10-2021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1e91c6f37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111e91c6f37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111e91c6f37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12" name="Google Shape;112;g111e91c6f37_0_28:notes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21-10-2021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526492f76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1526492f76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11526492f76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35" name="Google Shape;135;g11526492f76_0_43:notes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21-10-2021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1e91c6f37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111e91c6f37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111e91c6f37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56" name="Google Shape;156;g111e91c6f37_0_5:notes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21-10-2021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457aae8b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1457aae8b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1457aae8b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77" name="Google Shape;177;g11457aae8b2_0_0:notes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21-10-2021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4e995549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114e995549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114e995549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97" name="Google Shape;197;g114e995549f_0_0:notes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21-10-2021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584559aa6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11584559aa6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11584559aa6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217" name="Google Shape;217;g11584559aa6_0_4:notes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21-10-2021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5.jp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10" Type="http://schemas.openxmlformats.org/officeDocument/2006/relationships/image" Target="../media/image17.png"/><Relationship Id="rId9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2.jp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2.jp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Relationship Id="rId7" Type="http://schemas.openxmlformats.org/officeDocument/2006/relationships/image" Target="../media/image25.jpg"/><Relationship Id="rId8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ametsoc.org/index.cfm/stac/committees/committee-on-satellite-meteorology-oceanography-and-climatology/" TargetMode="External"/><Relationship Id="rId10" Type="http://schemas.openxmlformats.org/officeDocument/2006/relationships/hyperlink" Target="https://rammb.cira.colostate.edu/training/visit/links_and_tutorials/2022_AMS_Satellite_Short_Course.asp" TargetMode="External"/><Relationship Id="rId13" Type="http://schemas.openxmlformats.org/officeDocument/2006/relationships/hyperlink" Target="https://www.ametsoc.org/index.cfm/ams/meetings-events/ams-meetings/collective-madison-meeting/25satmet-call-for-papers/" TargetMode="External"/><Relationship Id="rId12" Type="http://schemas.openxmlformats.org/officeDocument/2006/relationships/hyperlink" Target="https://www.ametsoc.org/index.cfm/ams/meetings-events/ams-meetings/collective-madison-meetin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9" Type="http://schemas.openxmlformats.org/officeDocument/2006/relationships/hyperlink" Target="https://rammb.cira.colostate.edu/training/visit/links_and_tutorials/2022_AMS_Satellite_Short_Course.asp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2.jp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youtube.com/watch?v=21X5lGlDOfg" TargetMode="External"/><Relationship Id="rId10" Type="http://schemas.openxmlformats.org/officeDocument/2006/relationships/hyperlink" Target="https://gcc02.safelinks.protection.outlook.com/?url=https%3A%2F%2Fwww.youtube.com%2Fwatch%3Fv%3D21X5lGlDOfg&amp;data=04%7C01%7Cmichelle.smith%40nasa.gov%7Cf5f1ad0c7c7249fb0d1208d9f0af3d2a%7C7005d45845be48ae8140d43da96dd17b%7C0%7C0%7C637805457720881327%7CUnknown%7CTWFpbGZsb3d8eyJWIjoiMC4wLjAwMDAiLCJQIjoiV2luMzIiLCJBTiI6Ik1haWwiLCJXVCI6Mn0%3D%7C3000&amp;sdata=tdMAsED82R%2FvWwl%2BxS1Nbqd%2BBiTgafEgbUCGmsQ1MUc%3D&amp;reserved=0" TargetMode="External"/><Relationship Id="rId12" Type="http://schemas.openxmlformats.org/officeDocument/2006/relationships/hyperlink" Target="https://www.nesdis.noaa.gov/next-generation/goes-t-launch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Relationship Id="rId4" Type="http://schemas.openxmlformats.org/officeDocument/2006/relationships/image" Target="../media/image20.png"/><Relationship Id="rId9" Type="http://schemas.openxmlformats.org/officeDocument/2006/relationships/hyperlink" Target="https://www.eventbrite.com/e/geostationary-operational-environmental-satellite-t-goes-t-launch-tickets-225445091337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23.png"/><Relationship Id="rId7" Type="http://schemas.openxmlformats.org/officeDocument/2006/relationships/image" Target="../media/image19.jpg"/><Relationship Id="rId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"/>
          <p:cNvGrpSpPr/>
          <p:nvPr/>
        </p:nvGrpSpPr>
        <p:grpSpPr>
          <a:xfrm>
            <a:off x="1" y="-18121"/>
            <a:ext cx="12192000" cy="1209840"/>
            <a:chOff x="61095" y="-14211"/>
            <a:chExt cx="12495591" cy="854403"/>
          </a:xfrm>
        </p:grpSpPr>
        <p:grpSp>
          <p:nvGrpSpPr>
            <p:cNvPr id="91" name="Google Shape;91;p1"/>
            <p:cNvGrpSpPr/>
            <p:nvPr/>
          </p:nvGrpSpPr>
          <p:grpSpPr>
            <a:xfrm>
              <a:off x="61095" y="-14211"/>
              <a:ext cx="12495591" cy="854403"/>
              <a:chOff x="61095" y="-14211"/>
              <a:chExt cx="12495591" cy="854403"/>
            </a:xfrm>
          </p:grpSpPr>
          <p:pic>
            <p:nvPicPr>
              <p:cNvPr descr="GOES-16 – Wikipedia" id="92" name="Google Shape;92;p1"/>
              <p:cNvPicPr preferRelativeResize="0"/>
              <p:nvPr/>
            </p:nvPicPr>
            <p:blipFill rotWithShape="1">
              <a:blip r:embed="rId3">
                <a:alphaModFix/>
              </a:blip>
              <a:srcRect b="14501" l="35321" r="1674" t="81058"/>
              <a:stretch/>
            </p:blipFill>
            <p:spPr>
              <a:xfrm>
                <a:off x="61095" y="-7083"/>
                <a:ext cx="12053127" cy="847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3" name="Google Shape;93;p1"/>
              <p:cNvSpPr/>
              <p:nvPr/>
            </p:nvSpPr>
            <p:spPr>
              <a:xfrm>
                <a:off x="389235" y="-14211"/>
                <a:ext cx="12167451" cy="854402"/>
              </a:xfrm>
              <a:prstGeom prst="rect">
                <a:avLst/>
              </a:prstGeom>
              <a:gradFill>
                <a:gsLst>
                  <a:gs pos="0">
                    <a:srgbClr val="034593">
                      <a:alpha val="0"/>
                    </a:srgbClr>
                  </a:gs>
                  <a:gs pos="62000">
                    <a:srgbClr val="034593"/>
                  </a:gs>
                  <a:gs pos="100000">
                    <a:srgbClr val="03459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" name="Google Shape;94;p1"/>
            <p:cNvSpPr txBox="1"/>
            <p:nvPr/>
          </p:nvSpPr>
          <p:spPr>
            <a:xfrm>
              <a:off x="451144" y="106675"/>
              <a:ext cx="11812085" cy="656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Lucida Sans"/>
                <a:buNone/>
              </a:pPr>
              <a:r>
                <a:rPr b="1" i="0" lang="es-CL" sz="1800" u="none" cap="none" strike="noStrike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Using GOES-R and JPSS Remote Sensing Capabilities to Enhance </a:t>
              </a:r>
              <a:endParaRPr b="1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Lucida Sans"/>
                <a:buNone/>
              </a:pPr>
              <a:r>
                <a:rPr b="1" i="0" lang="es-CL" sz="1800" u="none" cap="none" strike="noStrike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Weather, Climate, Water and Environmental Security</a:t>
              </a:r>
              <a:endParaRPr b="1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95" name="Google Shape;95;p1"/>
          <p:cNvSpPr/>
          <p:nvPr/>
        </p:nvSpPr>
        <p:spPr>
          <a:xfrm flipH="1" rot="10800000">
            <a:off x="0" y="6242917"/>
            <a:ext cx="12192000" cy="45719"/>
          </a:xfrm>
          <a:prstGeom prst="rect">
            <a:avLst/>
          </a:prstGeom>
          <a:solidFill>
            <a:srgbClr val="0345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 flipH="1" rot="10800000">
            <a:off x="0" y="1210346"/>
            <a:ext cx="12192000" cy="45719"/>
          </a:xfrm>
          <a:prstGeom prst="rect">
            <a:avLst/>
          </a:prstGeom>
          <a:solidFill>
            <a:srgbClr val="0345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1"/>
          <p:cNvGrpSpPr/>
          <p:nvPr/>
        </p:nvGrpSpPr>
        <p:grpSpPr>
          <a:xfrm>
            <a:off x="4035453" y="6358273"/>
            <a:ext cx="3513137" cy="454881"/>
            <a:chOff x="4815598" y="6399623"/>
            <a:chExt cx="3513137" cy="454881"/>
          </a:xfrm>
        </p:grpSpPr>
        <p:pic>
          <p:nvPicPr>
            <p:cNvPr descr="https://lh4.googleusercontent.com/shtMXx3G9Iw-m11txRXHUS0IJLWnXlm1Yp_FDvaiC4qeYpxPFmzNLQU2FJYTcQnlo0GqTnclYZl83JoVLTdRYfeOS4vp_O0QvH06qRXR2PxCxTQVCrzFGGCkWMKEeVkiiHQcwtCC" id="98" name="Google Shape;9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15598" y="6427203"/>
              <a:ext cx="412571" cy="412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6.googleusercontent.com/f2DPtxWfsShjEoK_lYjeCw_K4FKAPrLULScNP-m_b17Ki5oeliZ27tTZ8fDqGce1_Q_Jt6Zru6BtPUETstR3P_Pg0ihVNVPjvmeKcVj68Q6hnKZqfW5vZnYVWoK4wy0uL2s4VXAc" id="99" name="Google Shape;99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44947" y="6412472"/>
              <a:ext cx="697289" cy="442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5.googleusercontent.com/WSr023cFS12XrsO0tEmNN_S78uAfWmOnKrB6fr9DCxqOmK3EYdQAaEAnvg2nO2xpAZ8S6_9IBE2O6WsJ44rX96nt77SsgPyYMADaWMStyObab5WZbPHW338WRRFmQL9X_jlAClQC" id="100" name="Google Shape;100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59014" y="6399636"/>
              <a:ext cx="426491" cy="426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AA renews partnership with CIRA – Department of Atmospheric Science |  Colorado State University" id="101" name="Google Shape;101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54659" y="6399623"/>
              <a:ext cx="774076" cy="448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" name="Google Shape;10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96250" y="6334341"/>
            <a:ext cx="665325" cy="45828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350675" y="1302525"/>
            <a:ext cx="114906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rPr b="0" i="0" lang="es-CL" sz="3200" u="none" cap="none" strike="noStrike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Welcome to Day 2!</a:t>
            </a:r>
            <a:endParaRPr b="0" i="0" sz="32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rPr b="0" i="0" lang="es-CL" sz="3200" u="none" cap="none" strike="noStrike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February 17, 2022  </a:t>
            </a:r>
            <a:endParaRPr b="0" i="0" sz="32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rPr b="0" i="0" lang="es-CL" sz="3200" u="none" cap="none" strike="noStrike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11:00 AM - 3:00 PM Eastern Time (Virtual)</a:t>
            </a:r>
            <a:endParaRPr b="0" i="0" sz="28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41850" y="3008400"/>
            <a:ext cx="5480975" cy="27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357050" y="2852425"/>
            <a:ext cx="6184800" cy="30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rPr b="1" i="0" lang="es-CL" sz="3000" u="none" cap="none" strike="noStrike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Objective:</a:t>
            </a:r>
            <a:r>
              <a:rPr b="0" i="0" lang="es-CL" sz="3100" u="none" cap="none" strike="noStrike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1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rPr b="0" i="0" lang="es-CL" sz="2700" u="none" cap="none" strike="noStrike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To learn to how to access, use and apply GOES-R and JPSS satellite data and products by exploring operational scenarios that address forecasting challenges and improve data driven decision making to mitigate the impact of environmental disasters</a:t>
            </a:r>
            <a:endParaRPr b="0" i="0" sz="27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3424500" y="2788075"/>
            <a:ext cx="5993730" cy="3092742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 rot="-950925">
            <a:off x="4710821" y="3780335"/>
            <a:ext cx="3078007" cy="11082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3000">
                <a:solidFill>
                  <a:srgbClr val="034593"/>
                </a:solidFill>
                <a:latin typeface="Calibri"/>
                <a:ea typeface="Calibri"/>
                <a:cs typeface="Calibri"/>
                <a:sym typeface="Calibri"/>
              </a:rPr>
              <a:t>Remember this is  hands-on course</a:t>
            </a:r>
            <a:endParaRPr b="1" sz="3000">
              <a:solidFill>
                <a:srgbClr val="0345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1e91c6f37_0_28"/>
          <p:cNvSpPr txBox="1"/>
          <p:nvPr/>
        </p:nvSpPr>
        <p:spPr>
          <a:xfrm>
            <a:off x="3233950" y="2623425"/>
            <a:ext cx="8788500" cy="1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rPr b="0" i="0" lang="es-CL" sz="3200" u="none" cap="none" strike="noStrike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Add your questions in the chat box and/or go to “reactions” to raise and lower your hand</a:t>
            </a:r>
            <a:endParaRPr b="0" i="0" sz="32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g111e91c6f37_0_28"/>
          <p:cNvGrpSpPr/>
          <p:nvPr/>
        </p:nvGrpSpPr>
        <p:grpSpPr>
          <a:xfrm>
            <a:off x="1" y="-18121"/>
            <a:ext cx="12191898" cy="1209835"/>
            <a:chOff x="61095" y="-14211"/>
            <a:chExt cx="12495540" cy="854404"/>
          </a:xfrm>
        </p:grpSpPr>
        <p:grpSp>
          <p:nvGrpSpPr>
            <p:cNvPr id="116" name="Google Shape;116;g111e91c6f37_0_28"/>
            <p:cNvGrpSpPr/>
            <p:nvPr/>
          </p:nvGrpSpPr>
          <p:grpSpPr>
            <a:xfrm>
              <a:off x="61095" y="-14211"/>
              <a:ext cx="12495540" cy="854404"/>
              <a:chOff x="61095" y="-14211"/>
              <a:chExt cx="12495540" cy="854404"/>
            </a:xfrm>
          </p:grpSpPr>
          <p:pic>
            <p:nvPicPr>
              <p:cNvPr descr="GOES-16 – Wikipedia" id="117" name="Google Shape;117;g111e91c6f37_0_28"/>
              <p:cNvPicPr preferRelativeResize="0"/>
              <p:nvPr/>
            </p:nvPicPr>
            <p:blipFill rotWithShape="1">
              <a:blip r:embed="rId3">
                <a:alphaModFix/>
              </a:blip>
              <a:srcRect b="14501" l="35319" r="1674" t="81058"/>
              <a:stretch/>
            </p:blipFill>
            <p:spPr>
              <a:xfrm>
                <a:off x="61095" y="-7083"/>
                <a:ext cx="12053127" cy="8472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8" name="Google Shape;118;g111e91c6f37_0_28"/>
              <p:cNvSpPr/>
              <p:nvPr/>
            </p:nvSpPr>
            <p:spPr>
              <a:xfrm>
                <a:off x="389235" y="-14211"/>
                <a:ext cx="12167400" cy="854400"/>
              </a:xfrm>
              <a:prstGeom prst="rect">
                <a:avLst/>
              </a:prstGeom>
              <a:gradFill>
                <a:gsLst>
                  <a:gs pos="0">
                    <a:srgbClr val="034593">
                      <a:alpha val="0"/>
                    </a:srgbClr>
                  </a:gs>
                  <a:gs pos="62000">
                    <a:srgbClr val="034593"/>
                  </a:gs>
                  <a:gs pos="100000">
                    <a:srgbClr val="03459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" name="Google Shape;119;g111e91c6f37_0_28"/>
            <p:cNvSpPr txBox="1"/>
            <p:nvPr/>
          </p:nvSpPr>
          <p:spPr>
            <a:xfrm>
              <a:off x="451144" y="106675"/>
              <a:ext cx="118122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Lucida Sans"/>
                <a:buNone/>
              </a:pPr>
              <a:r>
                <a:rPr b="1" i="0" lang="es-CL" sz="1800" u="none" cap="none" strike="noStrike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Using GOES-R and JPSS Remote Sensing Capabilities to Enhance </a:t>
              </a:r>
              <a:endParaRPr b="1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Lucida Sans"/>
                <a:buNone/>
              </a:pPr>
              <a:r>
                <a:rPr b="1" i="0" lang="es-CL" sz="1800" u="none" cap="none" strike="noStrike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Weather, Climate, Water and Environmental Security</a:t>
              </a:r>
              <a:endParaRPr b="1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120" name="Google Shape;120;g111e91c6f37_0_28"/>
          <p:cNvSpPr/>
          <p:nvPr/>
        </p:nvSpPr>
        <p:spPr>
          <a:xfrm flipH="1" rot="10800000">
            <a:off x="0" y="6243036"/>
            <a:ext cx="12192000" cy="45600"/>
          </a:xfrm>
          <a:prstGeom prst="rect">
            <a:avLst/>
          </a:prstGeom>
          <a:solidFill>
            <a:srgbClr val="0345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11e91c6f37_0_28"/>
          <p:cNvSpPr/>
          <p:nvPr/>
        </p:nvSpPr>
        <p:spPr>
          <a:xfrm flipH="1" rot="10800000">
            <a:off x="0" y="1210465"/>
            <a:ext cx="12192000" cy="45600"/>
          </a:xfrm>
          <a:prstGeom prst="rect">
            <a:avLst/>
          </a:prstGeom>
          <a:solidFill>
            <a:srgbClr val="0345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lack Comments Icon - Comment Icon Png Free Clipart - Full Size Clipart  (#2003525) - PinClipart" id="122" name="Google Shape;122;g111e91c6f37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879" y="3159862"/>
            <a:ext cx="828647" cy="8049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g111e91c6f37_0_28"/>
          <p:cNvGrpSpPr/>
          <p:nvPr/>
        </p:nvGrpSpPr>
        <p:grpSpPr>
          <a:xfrm>
            <a:off x="4035453" y="6358273"/>
            <a:ext cx="3513137" cy="454881"/>
            <a:chOff x="4815598" y="6399623"/>
            <a:chExt cx="3513137" cy="454881"/>
          </a:xfrm>
        </p:grpSpPr>
        <p:pic>
          <p:nvPicPr>
            <p:cNvPr descr="https://lh4.googleusercontent.com/shtMXx3G9Iw-m11txRXHUS0IJLWnXlm1Yp_FDvaiC4qeYpxPFmzNLQU2FJYTcQnlo0GqTnclYZl83JoVLTdRYfeOS4vp_O0QvH06qRXR2PxCxTQVCrzFGGCkWMKEeVkiiHQcwtCC" id="124" name="Google Shape;124;g111e91c6f37_0_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15598" y="6427203"/>
              <a:ext cx="412571" cy="412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6.googleusercontent.com/f2DPtxWfsShjEoK_lYjeCw_K4FKAPrLULScNP-m_b17Ki5oeliZ27tTZ8fDqGce1_Q_Jt6Zru6BtPUETstR3P_Pg0ihVNVPjvmeKcVj68Q6hnKZqfW5vZnYVWoK4wy0uL2s4VXAc" id="125" name="Google Shape;125;g111e91c6f37_0_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644947" y="6412472"/>
              <a:ext cx="697289" cy="442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5.googleusercontent.com/WSr023cFS12XrsO0tEmNN_S78uAfWmOnKrB6fr9DCxqOmK3EYdQAaEAnvg2nO2xpAZ8S6_9IBE2O6WsJ44rX96nt77SsgPyYMADaWMStyObab5WZbPHW338WRRFmQL9X_jlAClQC" id="126" name="Google Shape;126;g111e91c6f37_0_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759014" y="6399636"/>
              <a:ext cx="426491" cy="426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AA renews partnership with CIRA – Department of Atmospheric Science |  Colorado State University" id="127" name="Google Shape;127;g111e91c6f37_0_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554659" y="6399623"/>
              <a:ext cx="774076" cy="448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8" name="Google Shape;128;g111e91c6f37_0_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96250" y="6334341"/>
            <a:ext cx="665325" cy="45828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11e91c6f37_0_28"/>
          <p:cNvSpPr txBox="1"/>
          <p:nvPr/>
        </p:nvSpPr>
        <p:spPr>
          <a:xfrm>
            <a:off x="350675" y="1454925"/>
            <a:ext cx="114906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rPr b="0" i="0" lang="es-CL" sz="3200" u="none" cap="none" strike="noStrike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Reminder: </a:t>
            </a:r>
            <a:endParaRPr b="0" i="0" sz="28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111e91c6f37_0_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34800" y="3133708"/>
            <a:ext cx="1000125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g11526492f76_0_43"/>
          <p:cNvGrpSpPr/>
          <p:nvPr/>
        </p:nvGrpSpPr>
        <p:grpSpPr>
          <a:xfrm>
            <a:off x="1" y="-18121"/>
            <a:ext cx="12191898" cy="1209835"/>
            <a:chOff x="61095" y="-14211"/>
            <a:chExt cx="12495540" cy="854404"/>
          </a:xfrm>
        </p:grpSpPr>
        <p:grpSp>
          <p:nvGrpSpPr>
            <p:cNvPr id="138" name="Google Shape;138;g11526492f76_0_43"/>
            <p:cNvGrpSpPr/>
            <p:nvPr/>
          </p:nvGrpSpPr>
          <p:grpSpPr>
            <a:xfrm>
              <a:off x="61095" y="-14211"/>
              <a:ext cx="12495540" cy="854404"/>
              <a:chOff x="61095" y="-14211"/>
              <a:chExt cx="12495540" cy="854404"/>
            </a:xfrm>
          </p:grpSpPr>
          <p:pic>
            <p:nvPicPr>
              <p:cNvPr descr="GOES-16 – Wikipedia" id="139" name="Google Shape;139;g11526492f76_0_43"/>
              <p:cNvPicPr preferRelativeResize="0"/>
              <p:nvPr/>
            </p:nvPicPr>
            <p:blipFill rotWithShape="1">
              <a:blip r:embed="rId3">
                <a:alphaModFix/>
              </a:blip>
              <a:srcRect b="14501" l="35319" r="1674" t="81058"/>
              <a:stretch/>
            </p:blipFill>
            <p:spPr>
              <a:xfrm>
                <a:off x="61095" y="-7083"/>
                <a:ext cx="12053127" cy="8472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Google Shape;140;g11526492f76_0_43"/>
              <p:cNvSpPr/>
              <p:nvPr/>
            </p:nvSpPr>
            <p:spPr>
              <a:xfrm>
                <a:off x="389235" y="-14211"/>
                <a:ext cx="12167400" cy="854400"/>
              </a:xfrm>
              <a:prstGeom prst="rect">
                <a:avLst/>
              </a:prstGeom>
              <a:gradFill>
                <a:gsLst>
                  <a:gs pos="0">
                    <a:srgbClr val="034593">
                      <a:alpha val="0"/>
                    </a:srgbClr>
                  </a:gs>
                  <a:gs pos="62000">
                    <a:srgbClr val="034593"/>
                  </a:gs>
                  <a:gs pos="100000">
                    <a:srgbClr val="03459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" name="Google Shape;141;g11526492f76_0_43"/>
            <p:cNvSpPr txBox="1"/>
            <p:nvPr/>
          </p:nvSpPr>
          <p:spPr>
            <a:xfrm>
              <a:off x="451144" y="106675"/>
              <a:ext cx="118122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Lucida Sans"/>
                <a:buNone/>
              </a:pPr>
              <a:r>
                <a:rPr b="1" i="0" lang="es-CL" sz="1800" u="none" cap="none" strike="noStrike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Using GOES-R and JPSS Remote Sensing Capabilities to Enhance </a:t>
              </a:r>
              <a:endParaRPr b="1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Lucida Sans"/>
                <a:buNone/>
              </a:pPr>
              <a:r>
                <a:rPr b="1" i="0" lang="es-CL" sz="1800" u="none" cap="none" strike="noStrike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Weather, Climate, Water and Environmental Security</a:t>
              </a:r>
              <a:endParaRPr b="1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142" name="Google Shape;142;g11526492f76_0_43"/>
          <p:cNvSpPr/>
          <p:nvPr/>
        </p:nvSpPr>
        <p:spPr>
          <a:xfrm flipH="1" rot="10800000">
            <a:off x="0" y="6243036"/>
            <a:ext cx="12192000" cy="45600"/>
          </a:xfrm>
          <a:prstGeom prst="rect">
            <a:avLst/>
          </a:prstGeom>
          <a:solidFill>
            <a:srgbClr val="0345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1526492f76_0_43"/>
          <p:cNvSpPr/>
          <p:nvPr/>
        </p:nvSpPr>
        <p:spPr>
          <a:xfrm flipH="1" rot="10800000">
            <a:off x="0" y="1210465"/>
            <a:ext cx="12192000" cy="45600"/>
          </a:xfrm>
          <a:prstGeom prst="rect">
            <a:avLst/>
          </a:prstGeom>
          <a:solidFill>
            <a:srgbClr val="0345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g11526492f76_0_43"/>
          <p:cNvGrpSpPr/>
          <p:nvPr/>
        </p:nvGrpSpPr>
        <p:grpSpPr>
          <a:xfrm>
            <a:off x="4035453" y="6358273"/>
            <a:ext cx="3513137" cy="454881"/>
            <a:chOff x="4815598" y="6399623"/>
            <a:chExt cx="3513137" cy="454881"/>
          </a:xfrm>
        </p:grpSpPr>
        <p:pic>
          <p:nvPicPr>
            <p:cNvPr descr="https://lh4.googleusercontent.com/shtMXx3G9Iw-m11txRXHUS0IJLWnXlm1Yp_FDvaiC4qeYpxPFmzNLQU2FJYTcQnlo0GqTnclYZl83JoVLTdRYfeOS4vp_O0QvH06qRXR2PxCxTQVCrzFGGCkWMKEeVkiiHQcwtCC" id="145" name="Google Shape;145;g11526492f76_0_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15598" y="6427203"/>
              <a:ext cx="412571" cy="412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6.googleusercontent.com/f2DPtxWfsShjEoK_lYjeCw_K4FKAPrLULScNP-m_b17Ki5oeliZ27tTZ8fDqGce1_Q_Jt6Zru6BtPUETstR3P_Pg0ihVNVPjvmeKcVj68Q6hnKZqfW5vZnYVWoK4wy0uL2s4VXAc" id="146" name="Google Shape;146;g11526492f76_0_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44947" y="6412472"/>
              <a:ext cx="697289" cy="442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5.googleusercontent.com/WSr023cFS12XrsO0tEmNN_S78uAfWmOnKrB6fr9DCxqOmK3EYdQAaEAnvg2nO2xpAZ8S6_9IBE2O6WsJ44rX96nt77SsgPyYMADaWMStyObab5WZbPHW338WRRFmQL9X_jlAClQC" id="147" name="Google Shape;147;g11526492f76_0_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59014" y="6399636"/>
              <a:ext cx="426491" cy="426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AA renews partnership with CIRA – Department of Atmospheric Science |  Colorado State University" id="148" name="Google Shape;148;g11526492f76_0_4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54659" y="6399623"/>
              <a:ext cx="774076" cy="448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9" name="Google Shape;149;g11526492f76_0_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96250" y="6334341"/>
            <a:ext cx="665325" cy="45828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1526492f76_0_43"/>
          <p:cNvSpPr txBox="1"/>
          <p:nvPr/>
        </p:nvSpPr>
        <p:spPr>
          <a:xfrm>
            <a:off x="350625" y="1283825"/>
            <a:ext cx="114906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rPr b="0" i="0" lang="es-CL" sz="3200" u="none" cap="none" strike="noStrike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Day </a:t>
            </a:r>
            <a:r>
              <a:rPr lang="es-CL" sz="3200">
                <a:solidFill>
                  <a:srgbClr val="034593"/>
                </a:solidFill>
              </a:rPr>
              <a:t>2</a:t>
            </a:r>
            <a:r>
              <a:rPr b="0" i="0" lang="es-CL" sz="3200" u="none" cap="none" strike="noStrike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1" name="Google Shape;151;g11526492f76_0_43"/>
          <p:cNvGraphicFramePr/>
          <p:nvPr/>
        </p:nvGraphicFramePr>
        <p:xfrm>
          <a:off x="226550" y="178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{D6767182-8564-4A7B-A283-53F41174F028}</a:tableStyleId>
              </a:tblPr>
              <a:tblGrid>
                <a:gridCol w="1957075"/>
                <a:gridCol w="9781700"/>
              </a:tblGrid>
              <a:tr h="39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Time (ET)</a:t>
                      </a:r>
                      <a:endParaRPr b="1"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Session Titles        </a:t>
                      </a:r>
                      <a:endParaRPr b="1"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b="1" lang="es-CL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:00-1</a:t>
                      </a:r>
                      <a:r>
                        <a:rPr b="1" lang="es-CL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:</a:t>
                      </a:r>
                      <a:r>
                        <a:rPr b="1" lang="es-CL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b="1" sz="2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Detection and Characterization of Fires &amp; Smoke from ABI and VIIRS</a:t>
                      </a:r>
                      <a:endParaRPr b="1" sz="2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CL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Ivan Csiszar, Branch Chief, Satellite Meteorology and Climatology Division, NOAA/NESDIS/STAR</a:t>
                      </a:r>
                      <a:endParaRPr b="1" sz="2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5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b="1" lang="es-CL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:</a:t>
                      </a:r>
                      <a:r>
                        <a:rPr b="1" lang="es-CL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0-12:10</a:t>
                      </a:r>
                      <a:endParaRPr b="1" sz="2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Break: 10 minutes</a:t>
                      </a:r>
                      <a:endParaRPr b="1" sz="2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80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12:10-12:30</a:t>
                      </a:r>
                      <a:endParaRPr b="1" sz="2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Introduction to ABI and VIIRS Level 2 Data Files</a:t>
                      </a:r>
                      <a:endParaRPr b="1"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s-CL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Amy Huff, IMSG at NOAA/NESDIS/STAR</a:t>
                      </a:r>
                      <a:endParaRPr b="1"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80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b="1" lang="es-CL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:</a:t>
                      </a:r>
                      <a:r>
                        <a:rPr b="1" lang="es-CL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0-13:00</a:t>
                      </a:r>
                      <a:endParaRPr b="1" sz="2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s-CL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Download </a:t>
                      </a: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ABI and VIIRS Level 2 Data Files from AWS </a:t>
                      </a:r>
                      <a:endParaRPr b="1"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Amy Huff, IMSG at NOAA/NESDIS/STAR</a:t>
                      </a:r>
                      <a:endParaRPr b="1" sz="2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80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b="1" lang="es-CL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3:0</a:t>
                      </a: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0-1</a:t>
                      </a:r>
                      <a:r>
                        <a:rPr b="1" lang="es-CL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:40</a:t>
                      </a:r>
                      <a:endParaRPr b="1" sz="2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s-CL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Open and Explore the Contents of </a:t>
                      </a:r>
                      <a:r>
                        <a:rPr b="1" lang="es-CL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ABI and VIIRS Level 2 Data Files </a:t>
                      </a:r>
                      <a:endParaRPr b="1" sz="2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Amy Huff, IMSG at NOAA/NESDIS/STAR</a:t>
                      </a:r>
                      <a:endParaRPr b="1" sz="2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g111e91c6f37_0_5"/>
          <p:cNvGrpSpPr/>
          <p:nvPr/>
        </p:nvGrpSpPr>
        <p:grpSpPr>
          <a:xfrm>
            <a:off x="1" y="-18121"/>
            <a:ext cx="12191898" cy="1209835"/>
            <a:chOff x="61095" y="-14211"/>
            <a:chExt cx="12495540" cy="854404"/>
          </a:xfrm>
        </p:grpSpPr>
        <p:grpSp>
          <p:nvGrpSpPr>
            <p:cNvPr id="159" name="Google Shape;159;g111e91c6f37_0_5"/>
            <p:cNvGrpSpPr/>
            <p:nvPr/>
          </p:nvGrpSpPr>
          <p:grpSpPr>
            <a:xfrm>
              <a:off x="61095" y="-14211"/>
              <a:ext cx="12495540" cy="854404"/>
              <a:chOff x="61095" y="-14211"/>
              <a:chExt cx="12495540" cy="854404"/>
            </a:xfrm>
          </p:grpSpPr>
          <p:pic>
            <p:nvPicPr>
              <p:cNvPr descr="GOES-16 – Wikipedia" id="160" name="Google Shape;160;g111e91c6f37_0_5"/>
              <p:cNvPicPr preferRelativeResize="0"/>
              <p:nvPr/>
            </p:nvPicPr>
            <p:blipFill rotWithShape="1">
              <a:blip r:embed="rId3">
                <a:alphaModFix/>
              </a:blip>
              <a:srcRect b="14501" l="35319" r="1674" t="81058"/>
              <a:stretch/>
            </p:blipFill>
            <p:spPr>
              <a:xfrm>
                <a:off x="61095" y="-7083"/>
                <a:ext cx="12053127" cy="8472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g111e91c6f37_0_5"/>
              <p:cNvSpPr/>
              <p:nvPr/>
            </p:nvSpPr>
            <p:spPr>
              <a:xfrm>
                <a:off x="389235" y="-14211"/>
                <a:ext cx="12167400" cy="854400"/>
              </a:xfrm>
              <a:prstGeom prst="rect">
                <a:avLst/>
              </a:prstGeom>
              <a:gradFill>
                <a:gsLst>
                  <a:gs pos="0">
                    <a:srgbClr val="034593">
                      <a:alpha val="0"/>
                    </a:srgbClr>
                  </a:gs>
                  <a:gs pos="62000">
                    <a:srgbClr val="034593"/>
                  </a:gs>
                  <a:gs pos="100000">
                    <a:srgbClr val="03459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" name="Google Shape;162;g111e91c6f37_0_5"/>
            <p:cNvSpPr txBox="1"/>
            <p:nvPr/>
          </p:nvSpPr>
          <p:spPr>
            <a:xfrm>
              <a:off x="451144" y="106675"/>
              <a:ext cx="118122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Lucida Sans"/>
                <a:buNone/>
              </a:pPr>
              <a:r>
                <a:rPr b="1" i="0" lang="es-CL" sz="1800" u="none" cap="none" strike="noStrike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Using GOES-R and JPSS Remote Sensing Capabilities to Enhance </a:t>
              </a:r>
              <a:endParaRPr b="1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Lucida Sans"/>
                <a:buNone/>
              </a:pPr>
              <a:r>
                <a:rPr b="1" i="0" lang="es-CL" sz="1800" u="none" cap="none" strike="noStrike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Weather, Climate, Water and Environmental Security</a:t>
              </a:r>
              <a:endParaRPr b="1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163" name="Google Shape;163;g111e91c6f37_0_5"/>
          <p:cNvSpPr/>
          <p:nvPr/>
        </p:nvSpPr>
        <p:spPr>
          <a:xfrm flipH="1" rot="10800000">
            <a:off x="0" y="6243036"/>
            <a:ext cx="12192000" cy="45600"/>
          </a:xfrm>
          <a:prstGeom prst="rect">
            <a:avLst/>
          </a:prstGeom>
          <a:solidFill>
            <a:srgbClr val="0345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111e91c6f37_0_5"/>
          <p:cNvSpPr/>
          <p:nvPr/>
        </p:nvSpPr>
        <p:spPr>
          <a:xfrm flipH="1" rot="10800000">
            <a:off x="0" y="1210465"/>
            <a:ext cx="12192000" cy="45600"/>
          </a:xfrm>
          <a:prstGeom prst="rect">
            <a:avLst/>
          </a:prstGeom>
          <a:solidFill>
            <a:srgbClr val="0345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g111e91c6f37_0_5"/>
          <p:cNvGrpSpPr/>
          <p:nvPr/>
        </p:nvGrpSpPr>
        <p:grpSpPr>
          <a:xfrm>
            <a:off x="4035453" y="6358273"/>
            <a:ext cx="3513137" cy="454881"/>
            <a:chOff x="4815598" y="6399623"/>
            <a:chExt cx="3513137" cy="454881"/>
          </a:xfrm>
        </p:grpSpPr>
        <p:pic>
          <p:nvPicPr>
            <p:cNvPr descr="https://lh4.googleusercontent.com/shtMXx3G9Iw-m11txRXHUS0IJLWnXlm1Yp_FDvaiC4qeYpxPFmzNLQU2FJYTcQnlo0GqTnclYZl83JoVLTdRYfeOS4vp_O0QvH06qRXR2PxCxTQVCrzFGGCkWMKEeVkiiHQcwtCC" id="166" name="Google Shape;166;g111e91c6f37_0_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15598" y="6427203"/>
              <a:ext cx="412571" cy="412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6.googleusercontent.com/f2DPtxWfsShjEoK_lYjeCw_K4FKAPrLULScNP-m_b17Ki5oeliZ27tTZ8fDqGce1_Q_Jt6Zru6BtPUETstR3P_Pg0ihVNVPjvmeKcVj68Q6hnKZqfW5vZnYVWoK4wy0uL2s4VXAc" id="167" name="Google Shape;167;g111e91c6f37_0_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44947" y="6412472"/>
              <a:ext cx="697289" cy="442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5.googleusercontent.com/WSr023cFS12XrsO0tEmNN_S78uAfWmOnKrB6fr9DCxqOmK3EYdQAaEAnvg2nO2xpAZ8S6_9IBE2O6WsJ44rX96nt77SsgPyYMADaWMStyObab5WZbPHW338WRRFmQL9X_jlAClQC" id="168" name="Google Shape;168;g111e91c6f37_0_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59014" y="6399636"/>
              <a:ext cx="426491" cy="426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AA renews partnership with CIRA – Department of Atmospheric Science |  Colorado State University" id="169" name="Google Shape;169;g111e91c6f37_0_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54659" y="6399623"/>
              <a:ext cx="774076" cy="448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0" name="Google Shape;170;g111e91c6f37_0_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96250" y="6334341"/>
            <a:ext cx="665325" cy="4582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1" name="Google Shape;171;g111e91c6f37_0_5"/>
          <p:cNvGraphicFramePr/>
          <p:nvPr/>
        </p:nvGraphicFramePr>
        <p:xfrm>
          <a:off x="102463" y="2162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{D6767182-8564-4A7B-A283-53F41174F028}</a:tableStyleId>
              </a:tblPr>
              <a:tblGrid>
                <a:gridCol w="2125250"/>
                <a:gridCol w="9613525"/>
              </a:tblGrid>
              <a:tr h="474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s-CL" sz="2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Time (ET)</a:t>
                      </a:r>
                      <a:endParaRPr b="1" sz="2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s-CL" sz="2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Session Titles        </a:t>
                      </a:r>
                      <a:endParaRPr b="1" sz="2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7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13:40-13:50</a:t>
                      </a:r>
                      <a:endParaRPr b="1" sz="2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Break: 10 minutes</a:t>
                      </a:r>
                      <a:endParaRPr b="1" sz="2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17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13:50-14:30</a:t>
                      </a:r>
                      <a:endParaRPr b="1" sz="2300" u="none" cap="none" strike="noStrik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Process and Visualize </a:t>
                      </a:r>
                      <a:r>
                        <a:rPr b="1" lang="es-CL" sz="2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ABI and VIIRS Level 2 Fire Products for the Caldor Fire </a:t>
                      </a:r>
                      <a:endParaRPr b="1" sz="2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Amy Huff, IMSG at NOAA/NESDIS/STAR</a:t>
                      </a:r>
                      <a:endParaRPr b="1" sz="2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51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s-CL" sz="2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14:</a:t>
                      </a:r>
                      <a:r>
                        <a:rPr b="1" lang="es-CL" sz="2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b="1" lang="es-CL" sz="2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0-1</a:t>
                      </a:r>
                      <a:r>
                        <a:rPr b="1" lang="es-CL" sz="2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r>
                        <a:rPr b="1" lang="es-CL" sz="2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:50</a:t>
                      </a:r>
                      <a:endParaRPr b="1" sz="2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s-CL" sz="2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Linking the Topics - Flash flooding from burn scars, how to mitigate different scales of data</a:t>
                      </a:r>
                      <a:endParaRPr b="1" sz="2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CL" sz="2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All instructors</a:t>
                      </a:r>
                      <a:endParaRPr b="1" sz="2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51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s-CL" sz="2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b="1" lang="es-CL" sz="2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r>
                        <a:rPr b="1" lang="es-CL" sz="2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:</a:t>
                      </a:r>
                      <a:r>
                        <a:rPr b="1" lang="es-CL" sz="2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r>
                        <a:rPr b="1" lang="es-CL" sz="2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0-1</a:t>
                      </a:r>
                      <a:r>
                        <a:rPr b="1" lang="es-CL" sz="2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r>
                        <a:rPr b="1" lang="es-CL" sz="2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:00</a:t>
                      </a:r>
                      <a:endParaRPr b="1" sz="2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s-CL" sz="2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Satellite launches and Wrap Up</a:t>
                      </a:r>
                      <a:endParaRPr b="1" sz="2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  <p:sp>
        <p:nvSpPr>
          <p:cNvPr id="172" name="Google Shape;172;g111e91c6f37_0_5"/>
          <p:cNvSpPr txBox="1"/>
          <p:nvPr/>
        </p:nvSpPr>
        <p:spPr>
          <a:xfrm>
            <a:off x="350650" y="1435275"/>
            <a:ext cx="114906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rPr b="0" i="0" lang="es-CL" sz="3200" u="none" cap="none" strike="noStrike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Day </a:t>
            </a:r>
            <a:r>
              <a:rPr lang="es-CL" sz="3200">
                <a:solidFill>
                  <a:srgbClr val="034593"/>
                </a:solidFill>
              </a:rPr>
              <a:t>2</a:t>
            </a:r>
            <a:r>
              <a:rPr b="0" i="0" lang="es-CL" sz="3200" u="none" cap="none" strike="noStrike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 of 2 continued </a:t>
            </a:r>
            <a:endParaRPr b="0" i="0" sz="28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g11457aae8b2_0_0"/>
          <p:cNvGrpSpPr/>
          <p:nvPr/>
        </p:nvGrpSpPr>
        <p:grpSpPr>
          <a:xfrm>
            <a:off x="1" y="-18121"/>
            <a:ext cx="12191898" cy="1209835"/>
            <a:chOff x="61095" y="-14211"/>
            <a:chExt cx="12495540" cy="854404"/>
          </a:xfrm>
        </p:grpSpPr>
        <p:grpSp>
          <p:nvGrpSpPr>
            <p:cNvPr id="180" name="Google Shape;180;g11457aae8b2_0_0"/>
            <p:cNvGrpSpPr/>
            <p:nvPr/>
          </p:nvGrpSpPr>
          <p:grpSpPr>
            <a:xfrm>
              <a:off x="61095" y="-14211"/>
              <a:ext cx="12495540" cy="854404"/>
              <a:chOff x="61095" y="-14211"/>
              <a:chExt cx="12495540" cy="854404"/>
            </a:xfrm>
          </p:grpSpPr>
          <p:pic>
            <p:nvPicPr>
              <p:cNvPr descr="GOES-16 – Wikipedia" id="181" name="Google Shape;181;g11457aae8b2_0_0"/>
              <p:cNvPicPr preferRelativeResize="0"/>
              <p:nvPr/>
            </p:nvPicPr>
            <p:blipFill rotWithShape="1">
              <a:blip r:embed="rId3">
                <a:alphaModFix/>
              </a:blip>
              <a:srcRect b="14501" l="35320" r="1675" t="81058"/>
              <a:stretch/>
            </p:blipFill>
            <p:spPr>
              <a:xfrm>
                <a:off x="61095" y="-7083"/>
                <a:ext cx="12053127" cy="8472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2" name="Google Shape;182;g11457aae8b2_0_0"/>
              <p:cNvSpPr/>
              <p:nvPr/>
            </p:nvSpPr>
            <p:spPr>
              <a:xfrm>
                <a:off x="389235" y="-14211"/>
                <a:ext cx="12167400" cy="854400"/>
              </a:xfrm>
              <a:prstGeom prst="rect">
                <a:avLst/>
              </a:prstGeom>
              <a:gradFill>
                <a:gsLst>
                  <a:gs pos="0">
                    <a:srgbClr val="034593">
                      <a:alpha val="0"/>
                    </a:srgbClr>
                  </a:gs>
                  <a:gs pos="62000">
                    <a:srgbClr val="034593"/>
                  </a:gs>
                  <a:gs pos="100000">
                    <a:srgbClr val="03459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Google Shape;183;g11457aae8b2_0_0"/>
            <p:cNvSpPr txBox="1"/>
            <p:nvPr/>
          </p:nvSpPr>
          <p:spPr>
            <a:xfrm>
              <a:off x="451144" y="106675"/>
              <a:ext cx="118122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Lucida Sans"/>
                <a:buNone/>
              </a:pPr>
              <a:r>
                <a:rPr b="1" lang="es-CL" sz="18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Using GOES-R and JPSS Remote Sensing Capabilities to Enhance </a:t>
              </a:r>
              <a:endParaRPr b="1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Lucida Sans"/>
                <a:buNone/>
              </a:pPr>
              <a:r>
                <a:rPr b="1" lang="es-CL" sz="18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Weather, Climate, Water and Environmental Security</a:t>
              </a:r>
              <a:endParaRPr b="1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184" name="Google Shape;184;g11457aae8b2_0_0"/>
          <p:cNvSpPr/>
          <p:nvPr/>
        </p:nvSpPr>
        <p:spPr>
          <a:xfrm flipH="1" rot="10800000">
            <a:off x="0" y="6243036"/>
            <a:ext cx="12192000" cy="45600"/>
          </a:xfrm>
          <a:prstGeom prst="rect">
            <a:avLst/>
          </a:prstGeom>
          <a:solidFill>
            <a:srgbClr val="0345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11457aae8b2_0_0"/>
          <p:cNvSpPr/>
          <p:nvPr/>
        </p:nvSpPr>
        <p:spPr>
          <a:xfrm flipH="1" rot="10800000">
            <a:off x="0" y="1210465"/>
            <a:ext cx="12192000" cy="45600"/>
          </a:xfrm>
          <a:prstGeom prst="rect">
            <a:avLst/>
          </a:prstGeom>
          <a:solidFill>
            <a:srgbClr val="0345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g11457aae8b2_0_0"/>
          <p:cNvGrpSpPr/>
          <p:nvPr/>
        </p:nvGrpSpPr>
        <p:grpSpPr>
          <a:xfrm>
            <a:off x="4035453" y="6358273"/>
            <a:ext cx="3513137" cy="454881"/>
            <a:chOff x="4815598" y="6399623"/>
            <a:chExt cx="3513137" cy="454881"/>
          </a:xfrm>
        </p:grpSpPr>
        <p:pic>
          <p:nvPicPr>
            <p:cNvPr descr="https://lh4.googleusercontent.com/shtMXx3G9Iw-m11txRXHUS0IJLWnXlm1Yp_FDvaiC4qeYpxPFmzNLQU2FJYTcQnlo0GqTnclYZl83JoVLTdRYfeOS4vp_O0QvH06qRXR2PxCxTQVCrzFGGCkWMKEeVkiiHQcwtCC" id="187" name="Google Shape;187;g11457aae8b2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15598" y="6427203"/>
              <a:ext cx="412571" cy="412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6.googleusercontent.com/f2DPtxWfsShjEoK_lYjeCw_K4FKAPrLULScNP-m_b17Ki5oeliZ27tTZ8fDqGce1_Q_Jt6Zru6BtPUETstR3P_Pg0ihVNVPjvmeKcVj68Q6hnKZqfW5vZnYVWoK4wy0uL2s4VXAc" id="188" name="Google Shape;188;g11457aae8b2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44947" y="6412472"/>
              <a:ext cx="697289" cy="442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5.googleusercontent.com/WSr023cFS12XrsO0tEmNN_S78uAfWmOnKrB6fr9DCxqOmK3EYdQAaEAnvg2nO2xpAZ8S6_9IBE2O6WsJ44rX96nt77SsgPyYMADaWMStyObab5WZbPHW338WRRFmQL9X_jlAClQC" id="189" name="Google Shape;189;g11457aae8b2_0_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59014" y="6399636"/>
              <a:ext cx="426491" cy="426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AA renews partnership with CIRA – Department of Atmospheric Science |  Colorado State University" id="190" name="Google Shape;190;g11457aae8b2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54659" y="6399623"/>
              <a:ext cx="774076" cy="448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1" name="Google Shape;191;g11457aae8b2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96250" y="6334341"/>
            <a:ext cx="665325" cy="45828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1457aae8b2_0_0"/>
          <p:cNvSpPr txBox="1"/>
          <p:nvPr/>
        </p:nvSpPr>
        <p:spPr>
          <a:xfrm>
            <a:off x="46725" y="1527300"/>
            <a:ext cx="11931300" cy="28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rPr b="1" lang="es-CL" sz="2200">
                <a:solidFill>
                  <a:srgbClr val="034593"/>
                </a:solidFill>
              </a:rPr>
              <a:t>Dr. </a:t>
            </a:r>
            <a:r>
              <a:rPr b="1" lang="es-CL" sz="2200">
                <a:solidFill>
                  <a:srgbClr val="034593"/>
                </a:solidFill>
              </a:rPr>
              <a:t>Ivan Csiszar</a:t>
            </a:r>
            <a:r>
              <a:rPr lang="es-CL" sz="2200">
                <a:solidFill>
                  <a:srgbClr val="034593"/>
                </a:solidFill>
              </a:rPr>
              <a:t> is the Branch Chief of the Environmental Monitoring Branch of the Satellite Meteorology and Climatology Division at NOAA/NESDIS Center for Satellite Applications and Research (STAR). He currently works on land surface observations from NOAA’s new generation environmental satellites, with a particular focus on active fire mapping and monitoring from JPSS Visible Infrared Imaging Radiometer Suite (VIIRS) and GOES-R Advanced Baseline Imager (ABI) measurements.</a:t>
            </a:r>
            <a:endParaRPr sz="2200">
              <a:solidFill>
                <a:srgbClr val="03459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t/>
            </a:r>
            <a:endParaRPr sz="2200">
              <a:solidFill>
                <a:srgbClr val="03459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rPr b="1" lang="es-CL" sz="2200">
                <a:solidFill>
                  <a:srgbClr val="034593"/>
                </a:solidFill>
              </a:rPr>
              <a:t>Dr. Amy K. Huff </a:t>
            </a:r>
            <a:r>
              <a:rPr lang="es-CL" sz="2200">
                <a:solidFill>
                  <a:srgbClr val="034593"/>
                </a:solidFill>
              </a:rPr>
              <a:t>is a Senior Research Scientist at I.M. Systems Group, a contractor for the NOAA NESDIS Center for Satellite Applications and Research (STAR). Currently, Dr. Huff is the outreach representative for STAR's aerosol and atmospheric composition science team.  She acts as a liaison to satellite data end users and promotes utilization of satellite products through training sessions and social media (Twitter: @AerosolWatch). Her research involves air quality applications of aerosol and trace gas observations from geostationary and polar-orbiting satellites</a:t>
            </a:r>
            <a:endParaRPr sz="2200">
              <a:solidFill>
                <a:srgbClr val="03459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3200"/>
              <a:buFont typeface="Arial"/>
              <a:buNone/>
            </a:pPr>
            <a:r>
              <a:t/>
            </a:r>
            <a:endParaRPr sz="2200">
              <a:solidFill>
                <a:srgbClr val="03459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g114e995549f_0_0"/>
          <p:cNvGrpSpPr/>
          <p:nvPr/>
        </p:nvGrpSpPr>
        <p:grpSpPr>
          <a:xfrm>
            <a:off x="1" y="-18121"/>
            <a:ext cx="12191898" cy="1209835"/>
            <a:chOff x="61095" y="-14211"/>
            <a:chExt cx="12495540" cy="854404"/>
          </a:xfrm>
        </p:grpSpPr>
        <p:grpSp>
          <p:nvGrpSpPr>
            <p:cNvPr id="200" name="Google Shape;200;g114e995549f_0_0"/>
            <p:cNvGrpSpPr/>
            <p:nvPr/>
          </p:nvGrpSpPr>
          <p:grpSpPr>
            <a:xfrm>
              <a:off x="61095" y="-14211"/>
              <a:ext cx="12495540" cy="854404"/>
              <a:chOff x="61095" y="-14211"/>
              <a:chExt cx="12495540" cy="854404"/>
            </a:xfrm>
          </p:grpSpPr>
          <p:pic>
            <p:nvPicPr>
              <p:cNvPr descr="GOES-16 – Wikipedia" id="201" name="Google Shape;201;g114e995549f_0_0"/>
              <p:cNvPicPr preferRelativeResize="0"/>
              <p:nvPr/>
            </p:nvPicPr>
            <p:blipFill rotWithShape="1">
              <a:blip r:embed="rId3">
                <a:alphaModFix/>
              </a:blip>
              <a:srcRect b="14501" l="35319" r="1674" t="81058"/>
              <a:stretch/>
            </p:blipFill>
            <p:spPr>
              <a:xfrm>
                <a:off x="61095" y="-7083"/>
                <a:ext cx="12053127" cy="8472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2" name="Google Shape;202;g114e995549f_0_0"/>
              <p:cNvSpPr/>
              <p:nvPr/>
            </p:nvSpPr>
            <p:spPr>
              <a:xfrm>
                <a:off x="389235" y="-14211"/>
                <a:ext cx="12167400" cy="854400"/>
              </a:xfrm>
              <a:prstGeom prst="rect">
                <a:avLst/>
              </a:prstGeom>
              <a:gradFill>
                <a:gsLst>
                  <a:gs pos="0">
                    <a:srgbClr val="034593">
                      <a:alpha val="0"/>
                    </a:srgbClr>
                  </a:gs>
                  <a:gs pos="62000">
                    <a:srgbClr val="034593"/>
                  </a:gs>
                  <a:gs pos="100000">
                    <a:srgbClr val="03459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3" name="Google Shape;203;g114e995549f_0_0"/>
            <p:cNvSpPr txBox="1"/>
            <p:nvPr/>
          </p:nvSpPr>
          <p:spPr>
            <a:xfrm>
              <a:off x="451144" y="106675"/>
              <a:ext cx="118122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Lucida Sans"/>
                <a:buNone/>
              </a:pPr>
              <a:r>
                <a:rPr b="1" i="0" lang="es-CL" sz="1800" u="none" cap="none" strike="noStrike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Using GOES-R and JPSS Remote Sensing Capabilities to Enhance </a:t>
              </a:r>
              <a:endParaRPr b="1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Lucida Sans"/>
                <a:buNone/>
              </a:pPr>
              <a:r>
                <a:rPr b="1" i="0" lang="es-CL" sz="1800" u="none" cap="none" strike="noStrike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Weather, Climate, Water and Environmental Security</a:t>
              </a:r>
              <a:endParaRPr b="1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204" name="Google Shape;204;g114e995549f_0_0"/>
          <p:cNvSpPr/>
          <p:nvPr/>
        </p:nvSpPr>
        <p:spPr>
          <a:xfrm flipH="1" rot="10800000">
            <a:off x="0" y="6243036"/>
            <a:ext cx="12192000" cy="45600"/>
          </a:xfrm>
          <a:prstGeom prst="rect">
            <a:avLst/>
          </a:prstGeom>
          <a:solidFill>
            <a:srgbClr val="0345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114e995549f_0_0"/>
          <p:cNvSpPr/>
          <p:nvPr/>
        </p:nvSpPr>
        <p:spPr>
          <a:xfrm flipH="1" rot="10800000">
            <a:off x="0" y="1210465"/>
            <a:ext cx="12192000" cy="45600"/>
          </a:xfrm>
          <a:prstGeom prst="rect">
            <a:avLst/>
          </a:prstGeom>
          <a:solidFill>
            <a:srgbClr val="0345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g114e995549f_0_0"/>
          <p:cNvGrpSpPr/>
          <p:nvPr/>
        </p:nvGrpSpPr>
        <p:grpSpPr>
          <a:xfrm>
            <a:off x="4035453" y="6358273"/>
            <a:ext cx="3513137" cy="454881"/>
            <a:chOff x="4815598" y="6399623"/>
            <a:chExt cx="3513137" cy="454881"/>
          </a:xfrm>
        </p:grpSpPr>
        <p:pic>
          <p:nvPicPr>
            <p:cNvPr descr="https://lh4.googleusercontent.com/shtMXx3G9Iw-m11txRXHUS0IJLWnXlm1Yp_FDvaiC4qeYpxPFmzNLQU2FJYTcQnlo0GqTnclYZl83JoVLTdRYfeOS4vp_O0QvH06qRXR2PxCxTQVCrzFGGCkWMKEeVkiiHQcwtCC" id="207" name="Google Shape;207;g114e995549f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15598" y="6427203"/>
              <a:ext cx="412571" cy="412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6.googleusercontent.com/f2DPtxWfsShjEoK_lYjeCw_K4FKAPrLULScNP-m_b17Ki5oeliZ27tTZ8fDqGce1_Q_Jt6Zru6BtPUETstR3P_Pg0ihVNVPjvmeKcVj68Q6hnKZqfW5vZnYVWoK4wy0uL2s4VXAc" id="208" name="Google Shape;208;g114e995549f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44947" y="6412472"/>
              <a:ext cx="697289" cy="442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5.googleusercontent.com/WSr023cFS12XrsO0tEmNN_S78uAfWmOnKrB6fr9DCxqOmK3EYdQAaEAnvg2nO2xpAZ8S6_9IBE2O6WsJ44rX96nt77SsgPyYMADaWMStyObab5WZbPHW338WRRFmQL9X_jlAClQC" id="209" name="Google Shape;209;g114e995549f_0_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59014" y="6399636"/>
              <a:ext cx="426491" cy="426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AA renews partnership with CIRA – Department of Atmospheric Science |  Colorado State University" id="210" name="Google Shape;210;g114e995549f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54659" y="6399623"/>
              <a:ext cx="774076" cy="448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1" name="Google Shape;211;g114e995549f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96250" y="6334341"/>
            <a:ext cx="665325" cy="45828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114e995549f_0_0"/>
          <p:cNvSpPr txBox="1"/>
          <p:nvPr/>
        </p:nvSpPr>
        <p:spPr>
          <a:xfrm>
            <a:off x="447250" y="1362875"/>
            <a:ext cx="11550000" cy="4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500" u="none" cap="none" strike="noStrike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CIRA VISIT Website for Retrieving Presentation Slides:</a:t>
            </a:r>
            <a:r>
              <a:rPr b="0" i="0" lang="es-CL" sz="2500" u="none" cap="none" strike="noStrike">
                <a:solidFill>
                  <a:srgbClr val="03459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s-CL" sz="19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https://rammb.cira.colostate.edu/training/visit/links_and_tutorials/2022_AMS_Satellite_Short_Course.asp</a:t>
            </a:r>
            <a:endParaRPr b="0" i="0" sz="1900" u="sng" cap="none" strike="noStrike">
              <a:solidFill>
                <a:srgbClr val="0563C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500" u="none" cap="none" strike="noStrike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Upcoming Launches:</a:t>
            </a:r>
            <a:endParaRPr b="0" i="0" sz="2500" u="none" cap="none" strike="noStrike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b="0" i="0" lang="es-CL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GOES–T: 	1 March 2022 (virtual, Kennedy Space Center)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b="0" i="0" lang="es-CL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JPSS-2:	30 September (Vandenburg AFB)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s-CL" sz="2500" u="none" cap="none" strike="noStrike">
                <a:solidFill>
                  <a:srgbClr val="034593"/>
                </a:solidFill>
              </a:rPr>
              <a:t>Future AMS Satellite Applications Short Courses:</a:t>
            </a:r>
            <a:endParaRPr i="0" sz="2500" u="none" cap="none" strike="noStrike">
              <a:solidFill>
                <a:srgbClr val="034593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b="0" i="0" lang="es-CL" sz="2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AMS Committee on Satellite Meteorology, Oceanography and Climatology</a:t>
            </a:r>
            <a:r>
              <a:rPr b="0" i="0" lang="es-CL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(SatMOC) virtual training on satellite data applications – 4 topics to be covered in May, June, and July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s-CL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AMS Short Course on GOES-R and JPSS at the </a:t>
            </a:r>
            <a:r>
              <a:rPr b="0" i="0" lang="es-CL" sz="21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Collective Madison Meeting</a:t>
            </a:r>
            <a:r>
              <a:rPr lang="es-CL" sz="2100">
                <a:solidFill>
                  <a:srgbClr val="000000"/>
                </a:solidFill>
              </a:rPr>
              <a:t> (CMM)</a:t>
            </a:r>
            <a:r>
              <a:rPr b="0" i="0" lang="es-CL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Madison, WI on 7 August</a:t>
            </a:r>
            <a:r>
              <a:rPr b="0" i="0" lang="es-CL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s-CL" sz="2100" u="sng">
                <a:solidFill>
                  <a:srgbClr val="0563C1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Call for Papers</a:t>
            </a:r>
            <a:r>
              <a:rPr lang="es-CL" sz="2100">
                <a:solidFill>
                  <a:srgbClr val="000000"/>
                </a:solidFill>
              </a:rPr>
              <a:t> deadline 14 April 2022</a:t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g11584559aa6_0_4"/>
          <p:cNvGrpSpPr/>
          <p:nvPr/>
        </p:nvGrpSpPr>
        <p:grpSpPr>
          <a:xfrm>
            <a:off x="1" y="-18121"/>
            <a:ext cx="12191898" cy="1209835"/>
            <a:chOff x="61095" y="-14211"/>
            <a:chExt cx="12495540" cy="854404"/>
          </a:xfrm>
        </p:grpSpPr>
        <p:grpSp>
          <p:nvGrpSpPr>
            <p:cNvPr id="220" name="Google Shape;220;g11584559aa6_0_4"/>
            <p:cNvGrpSpPr/>
            <p:nvPr/>
          </p:nvGrpSpPr>
          <p:grpSpPr>
            <a:xfrm>
              <a:off x="61095" y="-14211"/>
              <a:ext cx="12495540" cy="854404"/>
              <a:chOff x="61095" y="-14211"/>
              <a:chExt cx="12495540" cy="854404"/>
            </a:xfrm>
          </p:grpSpPr>
          <p:pic>
            <p:nvPicPr>
              <p:cNvPr descr="GOES-16 – Wikipedia" id="221" name="Google Shape;221;g11584559aa6_0_4"/>
              <p:cNvPicPr preferRelativeResize="0"/>
              <p:nvPr/>
            </p:nvPicPr>
            <p:blipFill rotWithShape="1">
              <a:blip r:embed="rId3">
                <a:alphaModFix/>
              </a:blip>
              <a:srcRect b="14501" l="35320" r="1675" t="81057"/>
              <a:stretch/>
            </p:blipFill>
            <p:spPr>
              <a:xfrm>
                <a:off x="61095" y="-7083"/>
                <a:ext cx="12053127" cy="8472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2" name="Google Shape;222;g11584559aa6_0_4"/>
              <p:cNvSpPr/>
              <p:nvPr/>
            </p:nvSpPr>
            <p:spPr>
              <a:xfrm>
                <a:off x="389235" y="-14211"/>
                <a:ext cx="12167400" cy="854400"/>
              </a:xfrm>
              <a:prstGeom prst="rect">
                <a:avLst/>
              </a:prstGeom>
              <a:gradFill>
                <a:gsLst>
                  <a:gs pos="0">
                    <a:srgbClr val="034593">
                      <a:alpha val="0"/>
                    </a:srgbClr>
                  </a:gs>
                  <a:gs pos="62000">
                    <a:srgbClr val="034593"/>
                  </a:gs>
                  <a:gs pos="100000">
                    <a:srgbClr val="03459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g11584559aa6_0_4"/>
            <p:cNvSpPr txBox="1"/>
            <p:nvPr/>
          </p:nvSpPr>
          <p:spPr>
            <a:xfrm>
              <a:off x="451144" y="106675"/>
              <a:ext cx="118122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Lucida Sans"/>
                <a:buNone/>
              </a:pPr>
              <a:r>
                <a:rPr b="1" i="0" lang="es-CL" sz="1800" u="none" cap="none" strike="noStrike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Using GOES-R and JPSS Remote Sensing Capabilities to Enhance </a:t>
              </a:r>
              <a:endParaRPr b="1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Lucida Sans"/>
                <a:buNone/>
              </a:pPr>
              <a:r>
                <a:rPr b="1" i="0" lang="es-CL" sz="1800" u="none" cap="none" strike="noStrike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Weather, Climate, Water and Environmental Security</a:t>
              </a:r>
              <a:endParaRPr b="1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224" name="Google Shape;224;g11584559aa6_0_4"/>
          <p:cNvSpPr/>
          <p:nvPr/>
        </p:nvSpPr>
        <p:spPr>
          <a:xfrm flipH="1" rot="10800000">
            <a:off x="0" y="6243036"/>
            <a:ext cx="12192000" cy="45600"/>
          </a:xfrm>
          <a:prstGeom prst="rect">
            <a:avLst/>
          </a:prstGeom>
          <a:solidFill>
            <a:srgbClr val="0345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11584559aa6_0_4"/>
          <p:cNvSpPr/>
          <p:nvPr/>
        </p:nvSpPr>
        <p:spPr>
          <a:xfrm flipH="1" rot="10800000">
            <a:off x="0" y="1210465"/>
            <a:ext cx="12192000" cy="45600"/>
          </a:xfrm>
          <a:prstGeom prst="rect">
            <a:avLst/>
          </a:prstGeom>
          <a:solidFill>
            <a:srgbClr val="0345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g11584559aa6_0_4"/>
          <p:cNvGrpSpPr/>
          <p:nvPr/>
        </p:nvGrpSpPr>
        <p:grpSpPr>
          <a:xfrm>
            <a:off x="4035453" y="6358273"/>
            <a:ext cx="3513137" cy="454881"/>
            <a:chOff x="4815598" y="6399623"/>
            <a:chExt cx="3513137" cy="454881"/>
          </a:xfrm>
        </p:grpSpPr>
        <p:pic>
          <p:nvPicPr>
            <p:cNvPr descr="https://lh4.googleusercontent.com/shtMXx3G9Iw-m11txRXHUS0IJLWnXlm1Yp_FDvaiC4qeYpxPFmzNLQU2FJYTcQnlo0GqTnclYZl83JoVLTdRYfeOS4vp_O0QvH06qRXR2PxCxTQVCrzFGGCkWMKEeVkiiHQcwtCC" id="227" name="Google Shape;227;g11584559aa6_0_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15598" y="6427203"/>
              <a:ext cx="412571" cy="412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6.googleusercontent.com/f2DPtxWfsShjEoK_lYjeCw_K4FKAPrLULScNP-m_b17Ki5oeliZ27tTZ8fDqGce1_Q_Jt6Zru6BtPUETstR3P_Pg0ihVNVPjvmeKcVj68Q6hnKZqfW5vZnYVWoK4wy0uL2s4VXAc" id="228" name="Google Shape;228;g11584559aa6_0_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44947" y="6412472"/>
              <a:ext cx="697289" cy="442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5.googleusercontent.com/WSr023cFS12XrsO0tEmNN_S78uAfWmOnKrB6fr9DCxqOmK3EYdQAaEAnvg2nO2xpAZ8S6_9IBE2O6WsJ44rX96nt77SsgPyYMADaWMStyObab5WZbPHW338WRRFmQL9X_jlAClQC" id="229" name="Google Shape;229;g11584559aa6_0_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59014" y="6399636"/>
              <a:ext cx="426491" cy="426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AA renews partnership with CIRA – Department of Atmospheric Science |  Colorado State University" id="230" name="Google Shape;230;g11584559aa6_0_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54659" y="6399623"/>
              <a:ext cx="774076" cy="448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1" name="Google Shape;231;g11584559aa6_0_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96250" y="6334341"/>
            <a:ext cx="665325" cy="45828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11584559aa6_0_4"/>
          <p:cNvSpPr txBox="1"/>
          <p:nvPr/>
        </p:nvSpPr>
        <p:spPr>
          <a:xfrm>
            <a:off x="289525" y="1265325"/>
            <a:ext cx="11580900" cy="49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Upcoming </a:t>
            </a:r>
            <a:r>
              <a:rPr b="1" i="0" lang="es-CL" sz="2400" u="none" cap="none" strike="noStrike">
                <a:solidFill>
                  <a:srgbClr val="034593"/>
                </a:solidFill>
              </a:rPr>
              <a:t>GOES</a:t>
            </a:r>
            <a:r>
              <a:rPr b="1" lang="es-CL" sz="2400">
                <a:solidFill>
                  <a:srgbClr val="034593"/>
                </a:solidFill>
              </a:rPr>
              <a:t>-T </a:t>
            </a:r>
            <a:r>
              <a:rPr b="1" i="0" lang="es-CL" sz="2400" u="none" cap="none" strike="noStrike">
                <a:solidFill>
                  <a:srgbClr val="034593"/>
                </a:solidFill>
              </a:rPr>
              <a:t>Launch</a:t>
            </a:r>
            <a:r>
              <a:rPr b="1" lang="es-CL" sz="2400">
                <a:solidFill>
                  <a:srgbClr val="034593"/>
                </a:solidFill>
              </a:rPr>
              <a:t> </a:t>
            </a:r>
            <a:r>
              <a:rPr b="0" i="0" lang="es-C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March 2022 (virtual, Kennedy Space Center)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CL" sz="2200">
                <a:solidFill>
                  <a:srgbClr val="222222"/>
                </a:solidFill>
                <a:highlight>
                  <a:srgbClr val="FFFFFF"/>
                </a:highlight>
              </a:rPr>
              <a:t>Can register to be a virtual guest through Eventbrite at: </a:t>
            </a:r>
            <a:r>
              <a:rPr lang="es-CL" sz="2200" u="sng">
                <a:solidFill>
                  <a:srgbClr val="1155CC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https://www.eventbrite.com/e/geostationary-operational-environmental-satellite-t-goes-t-launch-tickets-225445091337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s-CL" sz="2200">
                <a:solidFill>
                  <a:srgbClr val="222222"/>
                </a:solidFill>
                <a:highlight>
                  <a:srgbClr val="FFFFFF"/>
                </a:highlight>
              </a:rPr>
              <a:t>Virtual guests for the GOES-T launch will receive behind-the-scenes videos, stay informed with up-to-date resources, and will receive a stamp for their virtual guest passport following launch.</a:t>
            </a:r>
            <a:r>
              <a:rPr lang="es-CL" sz="11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s-CL" sz="2200">
                <a:solidFill>
                  <a:srgbClr val="222222"/>
                </a:solidFill>
                <a:highlight>
                  <a:srgbClr val="FFFFFF"/>
                </a:highlight>
              </a:rPr>
              <a:t>Whether registered as a virtual guest or not, </a:t>
            </a:r>
            <a:r>
              <a:rPr b="1" lang="es-CL" sz="2200">
                <a:solidFill>
                  <a:srgbClr val="222222"/>
                </a:solidFill>
                <a:highlight>
                  <a:srgbClr val="FFFFFF"/>
                </a:highlight>
              </a:rPr>
              <a:t>the NASA TV link is where to watch the launch coverage</a:t>
            </a:r>
            <a:endParaRPr b="1"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CL" sz="2200">
                <a:solidFill>
                  <a:srgbClr val="222222"/>
                </a:solidFill>
                <a:highlight>
                  <a:srgbClr val="FFFFFF"/>
                </a:highlight>
              </a:rPr>
              <a:t>The NASA TV link will provide coverage starting at 4:00 p.m. EST on March 1, </a:t>
            </a:r>
            <a:r>
              <a:rPr lang="es-CL" sz="11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s-CL" sz="2200" u="sng">
                <a:solidFill>
                  <a:srgbClr val="1155CC"/>
                </a:solidFill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NASA Live: Official Stream of NASA-TV</a:t>
            </a:r>
            <a:r>
              <a:rPr lang="es-CL" sz="2200">
                <a:solidFill>
                  <a:srgbClr val="222222"/>
                </a:solidFill>
                <a:highlight>
                  <a:srgbClr val="FFFFFF"/>
                </a:highlight>
              </a:rPr>
              <a:t>:  </a:t>
            </a:r>
            <a:r>
              <a:rPr lang="es-CL" sz="2200" u="sng">
                <a:solidFill>
                  <a:schemeClr val="hlink"/>
                </a:solidFill>
                <a:highlight>
                  <a:srgbClr val="FFFFFF"/>
                </a:highlight>
                <a:hlinkClick r:id="rId11"/>
              </a:rPr>
              <a:t>https://www.youtube.com/watch?v=21X5lGlDOfg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CL" sz="2200">
                <a:solidFill>
                  <a:srgbClr val="222222"/>
                </a:solidFill>
                <a:highlight>
                  <a:srgbClr val="FFFFFF"/>
                </a:highlight>
              </a:rPr>
              <a:t>The NEDIS website will also have the NASA live coverage embedded at </a:t>
            </a:r>
            <a:r>
              <a:rPr lang="es-CL" sz="2200" u="sng">
                <a:solidFill>
                  <a:srgbClr val="1155CC"/>
                </a:solidFill>
                <a:highlight>
                  <a:srgbClr val="FFFFFF"/>
                </a:highlight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https://www.nesdis.noaa.gov/next-generation/goes-t-launch</a:t>
            </a:r>
            <a:r>
              <a:rPr lang="es-CL" sz="2200">
                <a:solidFill>
                  <a:srgbClr val="222222"/>
                </a:solidFill>
                <a:highlight>
                  <a:srgbClr val="FFFFFF"/>
                </a:highlight>
              </a:rPr>
              <a:t>. 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2021-10-21T12:48:52Z</dcterms:created>
  <dc:creator>eliana moath</dc:creator>
</cp:coreProperties>
</file>